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8" r:id="rId19"/>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DDD"/>
    <a:srgbClr val="00899B"/>
    <a:srgbClr val="006D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51" autoAdjust="0"/>
    <p:restoredTop sz="94719" autoAdjust="0"/>
  </p:normalViewPr>
  <p:slideViewPr>
    <p:cSldViewPr snapToGrid="0" snapToObjects="1">
      <p:cViewPr varScale="1">
        <p:scale>
          <a:sx n="88" d="100"/>
          <a:sy n="88" d="100"/>
        </p:scale>
        <p:origin x="736"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166F8D3-E2B7-8147-B10A-5408F5F71104}" type="datetimeFigureOut">
              <a:rPr lang="nl-NL"/>
              <a:pPr>
                <a:defRPr/>
              </a:pPr>
              <a:t>17-10-19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Klik om de tekststijl van het model te bewerken</a:t>
            </a:r>
          </a:p>
          <a:p>
            <a:pPr lvl="1"/>
            <a:r>
              <a:rPr lang="en-US" noProof="0"/>
              <a:t>Tweede niveau</a:t>
            </a:r>
          </a:p>
          <a:p>
            <a:pPr lvl="2"/>
            <a:r>
              <a:rPr lang="en-US" noProof="0"/>
              <a:t>Derde niveau</a:t>
            </a:r>
          </a:p>
          <a:p>
            <a:pPr lvl="3"/>
            <a:r>
              <a:rPr lang="en-US" noProof="0"/>
              <a:t>Vierde niveau</a:t>
            </a:r>
          </a:p>
          <a:p>
            <a:pPr lvl="4"/>
            <a:r>
              <a:rPr lang="en-US" noProof="0"/>
              <a:t>Vijfde niveau</a:t>
            </a:r>
            <a:endParaRPr lang="nl-NL" noProof="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446A9644-DBBD-9840-B61F-13FA847B9BB1}" type="slidenum">
              <a:rPr lang="nl-NL"/>
              <a:pPr>
                <a:defRPr/>
              </a:pPr>
              <a:t>‹nr.›</a:t>
            </a:fld>
            <a:endParaRPr lang="nl-NL"/>
          </a:p>
        </p:txBody>
      </p:sp>
    </p:spTree>
    <p:extLst>
      <p:ext uri="{BB962C8B-B14F-4D97-AF65-F5344CB8AC3E}">
        <p14:creationId xmlns:p14="http://schemas.microsoft.com/office/powerpoint/2010/main" val="4154531908"/>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	Veel te vroeg geboren </a:t>
            </a:r>
          </a:p>
          <a:p>
            <a:r>
              <a:rPr lang="nl-NL" dirty="0"/>
              <a:t>-	Langdurig in couveuse</a:t>
            </a:r>
          </a:p>
          <a:p>
            <a:r>
              <a:rPr lang="nl-NL" dirty="0"/>
              <a:t>-	Complicaties</a:t>
            </a:r>
          </a:p>
          <a:p>
            <a:r>
              <a:rPr lang="nl-NL" dirty="0"/>
              <a:t>-	Problemen met hartje</a:t>
            </a:r>
          </a:p>
          <a:p>
            <a:r>
              <a:rPr lang="nl-NL" dirty="0"/>
              <a:t>-	Ouders langdurig in onzekerheid</a:t>
            </a:r>
          </a:p>
          <a:p>
            <a:endParaRPr lang="nl-NL" dirty="0"/>
          </a:p>
        </p:txBody>
      </p:sp>
      <p:sp>
        <p:nvSpPr>
          <p:cNvPr id="4" name="Tijdelijke aanduiding voor dianummer 3"/>
          <p:cNvSpPr>
            <a:spLocks noGrp="1"/>
          </p:cNvSpPr>
          <p:nvPr>
            <p:ph type="sldNum" sz="quarter" idx="10"/>
          </p:nvPr>
        </p:nvSpPr>
        <p:spPr/>
        <p:txBody>
          <a:bodyPr/>
          <a:lstStyle/>
          <a:p>
            <a:fld id="{89D08413-C718-4801-ADDB-8FF61DD79880}" type="slidenum">
              <a:rPr lang="nl-NL" smtClean="0"/>
              <a:t>3</a:t>
            </a:fld>
            <a:endParaRPr lang="nl-NL"/>
          </a:p>
        </p:txBody>
      </p:sp>
    </p:spTree>
    <p:extLst>
      <p:ext uri="{BB962C8B-B14F-4D97-AF65-F5344CB8AC3E}">
        <p14:creationId xmlns:p14="http://schemas.microsoft.com/office/powerpoint/2010/main" val="390537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Eerst uitleg over trauma</a:t>
            </a:r>
          </a:p>
        </p:txBody>
      </p:sp>
      <p:sp>
        <p:nvSpPr>
          <p:cNvPr id="4" name="Tijdelijke aanduiding voor dianummer 3"/>
          <p:cNvSpPr>
            <a:spLocks noGrp="1"/>
          </p:cNvSpPr>
          <p:nvPr>
            <p:ph type="sldNum" sz="quarter" idx="10"/>
          </p:nvPr>
        </p:nvSpPr>
        <p:spPr/>
        <p:txBody>
          <a:bodyPr/>
          <a:lstStyle/>
          <a:p>
            <a:fld id="{89D08413-C718-4801-ADDB-8FF61DD79880}" type="slidenum">
              <a:rPr lang="nl-NL" smtClean="0"/>
              <a:t>5</a:t>
            </a:fld>
            <a:endParaRPr lang="nl-NL"/>
          </a:p>
        </p:txBody>
      </p:sp>
    </p:spTree>
    <p:extLst>
      <p:ext uri="{BB962C8B-B14F-4D97-AF65-F5344CB8AC3E}">
        <p14:creationId xmlns:p14="http://schemas.microsoft.com/office/powerpoint/2010/main" val="247741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Wat heeft het kind nodig om een veilige hechtingsrelatie</a:t>
            </a:r>
            <a:r>
              <a:rPr lang="nl-NL" baseline="0" dirty="0"/>
              <a:t> met </a:t>
            </a:r>
            <a:r>
              <a:rPr lang="nl-NL" baseline="0" dirty="0" err="1"/>
              <a:t>oduer</a:t>
            </a:r>
            <a:r>
              <a:rPr lang="nl-NL" baseline="0" dirty="0"/>
              <a:t> aan te gaan</a:t>
            </a:r>
            <a:endParaRPr lang="nl-NL" dirty="0"/>
          </a:p>
        </p:txBody>
      </p:sp>
      <p:sp>
        <p:nvSpPr>
          <p:cNvPr id="4" name="Tijdelijke aanduiding voor dianummer 3"/>
          <p:cNvSpPr>
            <a:spLocks noGrp="1"/>
          </p:cNvSpPr>
          <p:nvPr>
            <p:ph type="sldNum" sz="quarter" idx="10"/>
          </p:nvPr>
        </p:nvSpPr>
        <p:spPr/>
        <p:txBody>
          <a:bodyPr/>
          <a:lstStyle/>
          <a:p>
            <a:fld id="{89D08413-C718-4801-ADDB-8FF61DD79880}" type="slidenum">
              <a:rPr lang="nl-NL" smtClean="0"/>
              <a:t>7</a:t>
            </a:fld>
            <a:endParaRPr lang="nl-NL"/>
          </a:p>
        </p:txBody>
      </p:sp>
    </p:spTree>
    <p:extLst>
      <p:ext uri="{BB962C8B-B14F-4D97-AF65-F5344CB8AC3E}">
        <p14:creationId xmlns:p14="http://schemas.microsoft.com/office/powerpoint/2010/main" val="2962579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43000" y="685800"/>
            <a:ext cx="4572000" cy="3429000"/>
          </a:xfrm>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Wat maakt het leven lastig?</a:t>
            </a:r>
            <a:endParaRPr lang="nl-NL" sz="1200" kern="1200" dirty="0">
              <a:solidFill>
                <a:schemeClr val="tx1"/>
              </a:solidFill>
              <a:effectLst/>
              <a:latin typeface="+mn-lt"/>
              <a:ea typeface="+mn-ea"/>
              <a:cs typeface="+mn-cs"/>
            </a:endParaRPr>
          </a:p>
          <a:p>
            <a:pPr lvl="0"/>
            <a:r>
              <a:rPr lang="nl-NL" sz="1200" b="1" kern="1200" dirty="0">
                <a:solidFill>
                  <a:schemeClr val="tx1"/>
                </a:solidFill>
                <a:effectLst/>
                <a:latin typeface="+mn-lt"/>
                <a:ea typeface="+mn-ea"/>
                <a:cs typeface="+mn-cs"/>
              </a:rPr>
              <a:t>reptielenbrein</a:t>
            </a:r>
            <a:r>
              <a:rPr lang="nl-NL" sz="1200" kern="1200" dirty="0">
                <a:solidFill>
                  <a:schemeClr val="tx1"/>
                </a:solidFill>
                <a:effectLst/>
                <a:latin typeface="+mn-lt"/>
                <a:ea typeface="+mn-ea"/>
                <a:cs typeface="+mn-cs"/>
              </a:rPr>
              <a:t> (primaire veiligheid, vechten/vluchten, voeden en voortplanten) </a:t>
            </a:r>
          </a:p>
          <a:p>
            <a:pPr lvl="0"/>
            <a:r>
              <a:rPr lang="nl-NL" sz="1200" kern="1200" dirty="0">
                <a:solidFill>
                  <a:schemeClr val="tx1"/>
                </a:solidFill>
                <a:effectLst/>
                <a:latin typeface="+mn-lt"/>
                <a:ea typeface="+mn-ea"/>
                <a:cs typeface="+mn-cs"/>
              </a:rPr>
              <a:t>Het </a:t>
            </a:r>
            <a:r>
              <a:rPr lang="nl-NL" sz="1200" b="1" kern="1200" dirty="0">
                <a:solidFill>
                  <a:schemeClr val="tx1"/>
                </a:solidFill>
                <a:effectLst/>
                <a:latin typeface="+mn-lt"/>
                <a:ea typeface="+mn-ea"/>
                <a:cs typeface="+mn-cs"/>
              </a:rPr>
              <a:t>zoogdierenbrein</a:t>
            </a:r>
            <a:r>
              <a:rPr lang="nl-NL" sz="1200" kern="1200" dirty="0">
                <a:solidFill>
                  <a:schemeClr val="tx1"/>
                </a:solidFill>
                <a:effectLst/>
                <a:latin typeface="+mn-lt"/>
                <a:ea typeface="+mn-ea"/>
                <a:cs typeface="+mn-cs"/>
              </a:rPr>
              <a:t> (wenst sociaal contact en zekerheid van gewenning en maakt dit door het ervaren van emoties mogelijk) en het </a:t>
            </a:r>
          </a:p>
          <a:p>
            <a:pPr lvl="0"/>
            <a:r>
              <a:rPr lang="nl-NL" sz="1200" kern="1200" dirty="0">
                <a:solidFill>
                  <a:schemeClr val="tx1"/>
                </a:solidFill>
                <a:effectLst/>
                <a:latin typeface="+mn-lt"/>
                <a:ea typeface="+mn-ea"/>
                <a:cs typeface="+mn-cs"/>
              </a:rPr>
              <a:t>en het </a:t>
            </a:r>
            <a:r>
              <a:rPr lang="nl-NL" sz="1200" b="1" kern="1200" dirty="0">
                <a:solidFill>
                  <a:schemeClr val="tx1"/>
                </a:solidFill>
                <a:effectLst/>
                <a:latin typeface="+mn-lt"/>
                <a:ea typeface="+mn-ea"/>
                <a:cs typeface="+mn-cs"/>
              </a:rPr>
              <a:t>mensenbrein</a:t>
            </a:r>
            <a:r>
              <a:rPr lang="nl-NL" sz="1200" kern="1200" dirty="0">
                <a:solidFill>
                  <a:schemeClr val="tx1"/>
                </a:solidFill>
                <a:effectLst/>
                <a:latin typeface="+mn-lt"/>
                <a:ea typeface="+mn-ea"/>
                <a:cs typeface="+mn-cs"/>
              </a:rPr>
              <a:t> ( blinkt uit in interpreteren van informatie uit buiten- en binnenwereld door middel van gedachten)</a:t>
            </a:r>
          </a:p>
          <a:p>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Alle</a:t>
            </a:r>
            <a:r>
              <a:rPr lang="nl-NL" sz="1200" kern="1200" baseline="0" dirty="0">
                <a:solidFill>
                  <a:schemeClr val="tx1"/>
                </a:solidFill>
                <a:effectLst/>
                <a:latin typeface="+mn-lt"/>
                <a:ea typeface="+mn-ea"/>
                <a:cs typeface="+mn-cs"/>
              </a:rPr>
              <a:t> energie in angst/overleven</a:t>
            </a:r>
          </a:p>
          <a:p>
            <a:pPr lvl="0"/>
            <a:r>
              <a:rPr lang="nl-NL" sz="1200" kern="1200" baseline="0" dirty="0">
                <a:solidFill>
                  <a:schemeClr val="tx1"/>
                </a:solidFill>
                <a:effectLst/>
                <a:latin typeface="+mn-lt"/>
                <a:ea typeface="+mn-ea"/>
                <a:cs typeface="+mn-cs"/>
              </a:rPr>
              <a:t>Ontwikkelingsprocessen geremd</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a:t>
            </a:r>
          </a:p>
          <a:p>
            <a:pPr lvl="0"/>
            <a:r>
              <a:rPr lang="nl-NL" sz="1200" kern="1200" dirty="0">
                <a:solidFill>
                  <a:schemeClr val="tx1"/>
                </a:solidFill>
                <a:effectLst/>
                <a:latin typeface="+mn-lt"/>
                <a:ea typeface="+mn-ea"/>
                <a:cs typeface="+mn-cs"/>
              </a:rPr>
              <a:t>Het mensenbrein echter, checkt niet of het denkfouten maakt. Hoe intelligentie ook is ten opzichte van de andere twee breinen, het is allesbehalve foutloos. Het verwart meningen met feiten, het geheugen rammelt aan alle kanten, maakt inschattingsfouten en het borduurt voort op foute informatie. Het overzicht zichzelf en dat hoort ook zo: Op het moment dat het mensenbrein zichzelf steeds zou controleren, verliest het zijn krachtige functie van creatieve oplosser. Het mensenbrein kan op afstand naar zichzelf kijken, maar daar moet het wel een goede reden voor hebben en zich er bewust van zijn. Daarbij moeten het reptielen- en zoogdierenbrein niet al te hard op hol geslagen zijn. Wanneer deze een acuut een groot levensgevaar menen te zien, loopt er minder bloed naar het mensenbrein en gaat een groot gedeelte op black out. </a:t>
            </a:r>
          </a:p>
          <a:p>
            <a:r>
              <a:rPr lang="nl-NL" sz="1200" kern="1200" dirty="0">
                <a:solidFill>
                  <a:schemeClr val="tx1"/>
                </a:solidFill>
                <a:effectLst/>
                <a:latin typeface="+mn-lt"/>
                <a:ea typeface="+mn-ea"/>
                <a:cs typeface="+mn-cs"/>
              </a:rPr>
              <a:t> </a:t>
            </a:r>
          </a:p>
          <a:p>
            <a:r>
              <a:rPr lang="nl-NL" sz="1200" i="1" kern="1200" dirty="0">
                <a:solidFill>
                  <a:schemeClr val="tx1"/>
                </a:solidFill>
                <a:effectLst/>
                <a:latin typeface="+mn-lt"/>
                <a:ea typeface="+mn-ea"/>
                <a:cs typeface="+mn-cs"/>
              </a:rPr>
              <a:t>Casus: Joris (8) moet volgende week een spreekbeurt houden. Hij heeft dat eerder moeten doen en voelde dan een spanning in zijn lichaam en de gedachte dat het fout zou kunnen gaan. Hij weet dat het, ondanks de angst, goed ging, maar door de spanning lukt het hem niet om niet goed mee te nemen in zijn oordeel. Zijn hoofd begint allerlei voorstellingen te maken van wat er kan gebeurt en als hij zich verspreekt of een woord vergeet: ze lachten hem vast uit of maken hem belachelijk. De beelden roepen bij hem angst en verdriet op en zelfs een beetje boosheid – wat zou dat gemeen zijn- hij moet er van huilen.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pPr lvl="3"/>
            <a:r>
              <a:rPr lang="nl-NL" sz="1200" i="1" kern="1200" dirty="0">
                <a:solidFill>
                  <a:schemeClr val="tx1"/>
                </a:solidFill>
                <a:effectLst/>
                <a:latin typeface="+mn-lt"/>
                <a:ea typeface="+mn-ea"/>
                <a:cs typeface="+mn-cs"/>
              </a:rPr>
              <a:t>Joris oordeel over de situatie vanuit zijn ongeschreven regel en overtuiging, dan baseert hij zijn doen en laten daar steeds meer op. Omdat het reptielen- en zoogdierenbrein geprogrammeerd zijn om te overleven en als strategie voornamelijk kiezen voor vermijding, zal het kind minder gaan durven.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Kinderen hebben de omgeving nodig om geoefend te blijven in het geven en krijgen van feedback. Wanneer de omgeving niet meer meegenomen wordt in het eindoordeel over een situatie, nemen de zintuigelijke ervaringen af. Het leven zal vooral nog uit het verbeteren van dat wat hij zojuist gedaan heeft bestaan en ervoor zorgen dat het geen fouten mee maakt. Volgens ACT zijn dit de processen die het leven lastig kunnen maken.</a:t>
            </a:r>
          </a:p>
          <a:p>
            <a:endParaRPr lang="nl-NL" dirty="0"/>
          </a:p>
        </p:txBody>
      </p:sp>
      <p:sp>
        <p:nvSpPr>
          <p:cNvPr id="4" name="Tijdelijke aanduiding voor dianummer 3"/>
          <p:cNvSpPr>
            <a:spLocks noGrp="1"/>
          </p:cNvSpPr>
          <p:nvPr>
            <p:ph type="sldNum" sz="quarter" idx="10"/>
          </p:nvPr>
        </p:nvSpPr>
        <p:spPr/>
        <p:txBody>
          <a:bodyPr/>
          <a:lstStyle/>
          <a:p>
            <a:fld id="{45EF6748-E142-403C-BEFB-F02E331E2A36}" type="slidenum">
              <a:rPr lang="nl-NL" smtClean="0">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826187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pic>
        <p:nvPicPr>
          <p:cNvPr id="3" name="Afbeelding 4" descr="205_0009_Titelpagina_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p:cNvSpPr/>
          <p:nvPr userDrawn="1"/>
        </p:nvSpPr>
        <p:spPr>
          <a:xfrm>
            <a:off x="-39688" y="771525"/>
            <a:ext cx="6931026" cy="1500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Rechthoek 5"/>
          <p:cNvSpPr/>
          <p:nvPr userDrawn="1"/>
        </p:nvSpPr>
        <p:spPr>
          <a:xfrm>
            <a:off x="6927850" y="771525"/>
            <a:ext cx="2216150" cy="15001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8" descr="TreantZorggroep_s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65963" y="944563"/>
            <a:ext cx="193198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516735" y="767508"/>
            <a:ext cx="8229600" cy="1170657"/>
          </a:xfrm>
        </p:spPr>
        <p:txBody>
          <a:bodyPr/>
          <a:lstStyle>
            <a:lvl1pPr>
              <a:defRPr sz="3200" baseline="0"/>
            </a:lvl1pPr>
          </a:lstStyle>
          <a:p>
            <a:r>
              <a:rPr lang="en-US"/>
              <a:t>Titelpagina 1</a:t>
            </a:r>
            <a:br>
              <a:rPr lang="en-US"/>
            </a:br>
            <a:r>
              <a:rPr lang="en-US"/>
              <a:t>met een langere titel</a:t>
            </a:r>
            <a:endParaRPr lang="nl-NL"/>
          </a:p>
        </p:txBody>
      </p:sp>
      <p:sp>
        <p:nvSpPr>
          <p:cNvPr id="12" name="Subtitel 1"/>
          <p:cNvSpPr>
            <a:spLocks noGrp="1"/>
          </p:cNvSpPr>
          <p:nvPr>
            <p:ph type="subTitle" idx="1"/>
          </p:nvPr>
        </p:nvSpPr>
        <p:spPr>
          <a:xfrm>
            <a:off x="516734" y="1744808"/>
            <a:ext cx="7989483" cy="662415"/>
          </a:xfrm>
        </p:spPr>
        <p:txBody>
          <a:bodyPr/>
          <a:lstStyle>
            <a:lvl1pPr marL="0" indent="0">
              <a:buNone/>
              <a:defRPr sz="2600" b="1" i="0">
                <a:solidFill>
                  <a:srgbClr val="00899B"/>
                </a:solidFill>
              </a:defRPr>
            </a:lvl1pPr>
          </a:lstStyle>
          <a:p>
            <a:r>
              <a:rPr lang="nl-NL"/>
              <a:t>Klik om de ondertitelstijl van het model te bewerken</a:t>
            </a:r>
          </a:p>
        </p:txBody>
      </p:sp>
    </p:spTree>
    <p:extLst>
      <p:ext uri="{BB962C8B-B14F-4D97-AF65-F5344CB8AC3E}">
        <p14:creationId xmlns:p14="http://schemas.microsoft.com/office/powerpoint/2010/main" val="960225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pic>
        <p:nvPicPr>
          <p:cNvPr id="3" name="Afbeelding 4" descr="205_0009_Titelpagina_2.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hoek 3"/>
          <p:cNvSpPr/>
          <p:nvPr userDrawn="1"/>
        </p:nvSpPr>
        <p:spPr>
          <a:xfrm>
            <a:off x="-39688" y="771525"/>
            <a:ext cx="6931026" cy="9946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sp>
        <p:nvSpPr>
          <p:cNvPr id="5" name="Rechthoek 4"/>
          <p:cNvSpPr/>
          <p:nvPr userDrawn="1"/>
        </p:nvSpPr>
        <p:spPr>
          <a:xfrm>
            <a:off x="6927850" y="771525"/>
            <a:ext cx="2216150" cy="9946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6" name="Afbeelding 8" descr="TreantZorggroep_sRGB.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65963" y="944563"/>
            <a:ext cx="1931987"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el 1"/>
          <p:cNvSpPr>
            <a:spLocks noGrp="1"/>
          </p:cNvSpPr>
          <p:nvPr>
            <p:ph type="title" hasCustomPrompt="1"/>
          </p:nvPr>
        </p:nvSpPr>
        <p:spPr>
          <a:xfrm>
            <a:off x="516735" y="767509"/>
            <a:ext cx="8229600" cy="641466"/>
          </a:xfrm>
        </p:spPr>
        <p:txBody>
          <a:bodyPr/>
          <a:lstStyle>
            <a:lvl1pPr>
              <a:defRPr sz="3200" baseline="0"/>
            </a:lvl1pPr>
          </a:lstStyle>
          <a:p>
            <a:r>
              <a:rPr lang="en-US"/>
              <a:t>Titelpagina 1</a:t>
            </a:r>
            <a:endParaRPr lang="nl-NL"/>
          </a:p>
        </p:txBody>
      </p:sp>
      <p:sp>
        <p:nvSpPr>
          <p:cNvPr id="8" name="Subtitel 1"/>
          <p:cNvSpPr>
            <a:spLocks noGrp="1"/>
          </p:cNvSpPr>
          <p:nvPr>
            <p:ph type="subTitle" idx="1"/>
          </p:nvPr>
        </p:nvSpPr>
        <p:spPr>
          <a:xfrm>
            <a:off x="516734" y="1261251"/>
            <a:ext cx="7989483" cy="1718136"/>
          </a:xfrm>
        </p:spPr>
        <p:txBody>
          <a:bodyPr/>
          <a:lstStyle>
            <a:lvl1pPr marL="0" indent="0">
              <a:buNone/>
              <a:defRPr sz="2600" b="1" i="0">
                <a:solidFill>
                  <a:srgbClr val="00899B"/>
                </a:solidFill>
              </a:defRPr>
            </a:lvl1pPr>
          </a:lstStyle>
          <a:p>
            <a:r>
              <a:rPr lang="nl-NL"/>
              <a:t>Klik om de ondertitelstijl van het model te bewerken</a:t>
            </a:r>
          </a:p>
        </p:txBody>
      </p:sp>
    </p:spTree>
    <p:extLst>
      <p:ext uri="{BB962C8B-B14F-4D97-AF65-F5344CB8AC3E}">
        <p14:creationId xmlns:p14="http://schemas.microsoft.com/office/powerpoint/2010/main" val="2970792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10" name="Tijdelijke aanduiding voor tekst 2"/>
          <p:cNvSpPr>
            <a:spLocks noGrp="1"/>
          </p:cNvSpPr>
          <p:nvPr>
            <p:ph idx="10"/>
          </p:nvPr>
        </p:nvSpPr>
        <p:spPr bwMode="auto">
          <a:xfrm>
            <a:off x="457200" y="1600201"/>
            <a:ext cx="8229600" cy="2183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a:solidFill>
                  <a:srgbClr val="00899B"/>
                </a:solidFill>
              </a:defRPr>
            </a:lvl1pPr>
            <a:lvl2pPr>
              <a:defRPr>
                <a:solidFill>
                  <a:srgbClr val="00899B"/>
                </a:solidFill>
              </a:defRPr>
            </a:lvl2pPr>
            <a:lvl3pPr>
              <a:defRPr>
                <a:solidFill>
                  <a:srgbClr val="00899B"/>
                </a:solidFill>
              </a:defRPr>
            </a:lvl3pPr>
            <a:lvl4pPr>
              <a:defRPr>
                <a:solidFill>
                  <a:srgbClr val="00899B"/>
                </a:solidFill>
              </a:defRPr>
            </a:lvl4pPr>
            <a:lvl5pPr>
              <a:defRPr>
                <a:solidFill>
                  <a:srgbClr val="00899B"/>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nl-NL"/>
              <a:t>Klik om de stijl te bewerken</a:t>
            </a:r>
          </a:p>
        </p:txBody>
      </p:sp>
    </p:spTree>
    <p:extLst>
      <p:ext uri="{BB962C8B-B14F-4D97-AF65-F5344CB8AC3E}">
        <p14:creationId xmlns:p14="http://schemas.microsoft.com/office/powerpoint/2010/main" val="3695180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3" name="Titel 1"/>
          <p:cNvSpPr>
            <a:spLocks noGrp="1"/>
          </p:cNvSpPr>
          <p:nvPr>
            <p:ph type="title"/>
          </p:nvPr>
        </p:nvSpPr>
        <p:spPr>
          <a:xfrm>
            <a:off x="457200" y="274638"/>
            <a:ext cx="8229600" cy="1143000"/>
          </a:xfrm>
        </p:spPr>
        <p:txBody>
          <a:bodyPr/>
          <a:lstStyle>
            <a:lvl1pPr>
              <a:defRPr/>
            </a:lvl1pPr>
          </a:lstStyle>
          <a:p>
            <a:r>
              <a:rPr lang="nl-NL"/>
              <a:t>Klik om de stijl te bewerken</a:t>
            </a:r>
          </a:p>
        </p:txBody>
      </p:sp>
      <p:sp>
        <p:nvSpPr>
          <p:cNvPr id="6" name="Tijdelijke aanduiding voor tekst 4"/>
          <p:cNvSpPr>
            <a:spLocks noGrp="1"/>
          </p:cNvSpPr>
          <p:nvPr>
            <p:ph type="body" sz="quarter" idx="3"/>
          </p:nvPr>
        </p:nvSpPr>
        <p:spPr>
          <a:xfrm>
            <a:off x="4645025" y="1535113"/>
            <a:ext cx="4041775" cy="639762"/>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7" name="Tijdelijke aanduiding voor inhoud 5"/>
          <p:cNvSpPr>
            <a:spLocks noGrp="1"/>
          </p:cNvSpPr>
          <p:nvPr>
            <p:ph sz="quarter" idx="4"/>
          </p:nvPr>
        </p:nvSpPr>
        <p:spPr>
          <a:xfrm>
            <a:off x="4645025" y="2174875"/>
            <a:ext cx="4041775" cy="3951288"/>
          </a:xfrm>
        </p:spPr>
        <p:txBody>
          <a:bodyPr/>
          <a:lstStyle>
            <a:lvl1pPr>
              <a:defRPr sz="1800"/>
            </a:lvl1pPr>
            <a:lvl2pPr>
              <a:defRPr sz="1600"/>
            </a:lvl2pPr>
            <a:lvl3pPr>
              <a:defRPr sz="1400"/>
            </a:lvl3pPr>
            <a:lvl4pPr>
              <a:defRPr sz="1200"/>
            </a:lvl4pPr>
            <a:lvl5pPr>
              <a:defRPr sz="10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afbeelding 2"/>
          <p:cNvSpPr>
            <a:spLocks noGrp="1"/>
          </p:cNvSpPr>
          <p:nvPr>
            <p:ph type="pic" idx="10"/>
          </p:nvPr>
        </p:nvSpPr>
        <p:spPr>
          <a:xfrm>
            <a:off x="0" y="1539317"/>
            <a:ext cx="4497388" cy="313741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p>
        </p:txBody>
      </p:sp>
    </p:spTree>
    <p:extLst>
      <p:ext uri="{BB962C8B-B14F-4D97-AF65-F5344CB8AC3E}">
        <p14:creationId xmlns:p14="http://schemas.microsoft.com/office/powerpoint/2010/main" val="2798635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85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457200" y="1600200"/>
            <a:ext cx="8229600" cy="4525963"/>
          </a:xfrm>
          <a:prstGeom prst="rect">
            <a:avLst/>
          </a:prstGeom>
        </p:spPr>
        <p:txBody>
          <a:bodyPr/>
          <a:lstStyle>
            <a:lvl1pPr marL="0" indent="0">
              <a:buFontTx/>
              <a:buNone/>
              <a:defRPr sz="1800">
                <a:solidFill>
                  <a:srgbClr val="011E4E"/>
                </a:solidFill>
                <a:latin typeface="Lucida Sans Unicod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dirty="0"/>
              <a:t>Klik om de modelstijlen te bewerken</a:t>
            </a:r>
          </a:p>
        </p:txBody>
      </p:sp>
    </p:spTree>
    <p:extLst>
      <p:ext uri="{BB962C8B-B14F-4D97-AF65-F5344CB8AC3E}">
        <p14:creationId xmlns:p14="http://schemas.microsoft.com/office/powerpoint/2010/main" val="3257367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4" descr="205_0009_Titelpagina_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el 1"/>
          <p:cNvSpPr txBox="1">
            <a:spLocks/>
          </p:cNvSpPr>
          <p:nvPr/>
        </p:nvSpPr>
        <p:spPr bwMode="auto">
          <a:xfrm>
            <a:off x="514350" y="6300788"/>
            <a:ext cx="8196263"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cs typeface="ＭＳ Ｐゴシック" charset="0"/>
              </a:defRPr>
            </a:lvl2pPr>
            <a:lvl3pPr marL="1143000" indent="-228600">
              <a:defRPr>
                <a:solidFill>
                  <a:schemeClr val="tx1"/>
                </a:solidFill>
                <a:latin typeface="Calibri" charset="0"/>
                <a:ea typeface="ＭＳ Ｐゴシック" charset="0"/>
                <a:cs typeface="ＭＳ Ｐゴシック" charset="0"/>
              </a:defRPr>
            </a:lvl3pPr>
            <a:lvl4pPr marL="1600200" indent="-228600">
              <a:defRPr>
                <a:solidFill>
                  <a:schemeClr val="tx1"/>
                </a:solidFill>
                <a:latin typeface="Calibri" charset="0"/>
                <a:ea typeface="ＭＳ Ｐゴシック" charset="0"/>
                <a:cs typeface="ＭＳ Ｐゴシック" charset="0"/>
              </a:defRPr>
            </a:lvl4pPr>
            <a:lvl5pPr marL="2057400" indent="-228600">
              <a:defRPr>
                <a:solidFill>
                  <a:schemeClr val="tx1"/>
                </a:solidFill>
                <a:latin typeface="Calibri" charset="0"/>
                <a:ea typeface="ＭＳ Ｐゴシック" charset="0"/>
                <a:cs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cs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cs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cs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nl-NL" sz="1400">
                <a:solidFill>
                  <a:srgbClr val="4CCDDD"/>
                </a:solidFill>
                <a:latin typeface="Arial" charset="0"/>
                <a:cs typeface="Arial" charset="0"/>
              </a:rPr>
              <a:t>Het zorgnetwerk van ons allemaal</a:t>
            </a:r>
          </a:p>
        </p:txBody>
      </p:sp>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Titelstijl van model bewerken</a:t>
            </a:r>
            <a:endParaRPr lang="nl-NL"/>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nl-NL" dirty="0"/>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50" r:id="rId3"/>
    <p:sldLayoutId id="2147483662" r:id="rId4"/>
    <p:sldLayoutId id="2147483649" r:id="rId5"/>
    <p:sldLayoutId id="2147483664" r:id="rId6"/>
  </p:sldLayoutIdLst>
  <p:txStyles>
    <p:titleStyle>
      <a:lvl1pPr algn="l" defTabSz="457200" rtl="0" eaLnBrk="1" fontAlgn="base" hangingPunct="1">
        <a:spcBef>
          <a:spcPct val="0"/>
        </a:spcBef>
        <a:spcAft>
          <a:spcPct val="0"/>
        </a:spcAft>
        <a:defRPr sz="3000" b="1" i="0" kern="1200" baseline="0">
          <a:solidFill>
            <a:srgbClr val="006D78"/>
          </a:solidFill>
          <a:latin typeface="Arial"/>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1800" kern="1200" baseline="0">
          <a:solidFill>
            <a:srgbClr val="00899B"/>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baseline="0">
          <a:solidFill>
            <a:srgbClr val="00899B"/>
          </a:solidFill>
          <a:latin typeface="Arial"/>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baseline="0">
          <a:solidFill>
            <a:srgbClr val="00899B"/>
          </a:solidFill>
          <a:latin typeface="Arial"/>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baseline="0">
          <a:solidFill>
            <a:srgbClr val="00899B"/>
          </a:solidFill>
          <a:latin typeface="Arial"/>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000" kern="1200" baseline="0">
          <a:solidFill>
            <a:srgbClr val="00899B"/>
          </a:solidFill>
          <a:latin typeface="Arial"/>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google.nl/url?sa=i&amp;rct=j&amp;q=&amp;esrc=s&amp;source=images&amp;cd=&amp;ved=2ahUKEwiaoa-TlJ7lAhXHLVAKHTADAVUQjRx6BAgBEAQ&amp;url=https://www.edumax.nl/psymax/trauma-en-stress/&amp;psig=AOvVaw3bYCB3VLAOiSrOFZ62l2Tk&amp;ust=1571224931702535"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nl/url?sa=i&amp;rct=j&amp;q=&amp;esrc=s&amp;source=images&amp;cd=&amp;ved=2ahUKEwiFusvAmJ7lAhVPZ1AKHUGCA1oQjRx6BAgBEAQ&amp;url=http%3A%2F%2Fchildfirst.nl%2Fscheiding-en-jonge-kinderen-de-hechting%2F&amp;psig=AOvVaw2kOyEo7xNy_OKcRObHzxvE&amp;ust=157122636805929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3600" dirty="0"/>
              <a:t>Medisch trauma bij jonge </a:t>
            </a:r>
            <a:br>
              <a:rPr lang="nl-NL" sz="3600" dirty="0"/>
            </a:br>
            <a:r>
              <a:rPr lang="nl-NL" sz="3600" dirty="0"/>
              <a:t>kinderen</a:t>
            </a:r>
          </a:p>
        </p:txBody>
      </p:sp>
      <p:sp>
        <p:nvSpPr>
          <p:cNvPr id="3" name="Subtitel 2"/>
          <p:cNvSpPr>
            <a:spLocks noGrp="1"/>
          </p:cNvSpPr>
          <p:nvPr>
            <p:ph type="subTitle" idx="1"/>
          </p:nvPr>
        </p:nvSpPr>
        <p:spPr>
          <a:xfrm>
            <a:off x="516734" y="2307363"/>
            <a:ext cx="7989483" cy="1153684"/>
          </a:xfrm>
        </p:spPr>
        <p:txBody>
          <a:bodyPr/>
          <a:lstStyle/>
          <a:p>
            <a:r>
              <a:rPr lang="nl-NL" dirty="0"/>
              <a:t>Een te weinig erkende oorzaak van regulatieproblemen.</a:t>
            </a:r>
          </a:p>
        </p:txBody>
      </p:sp>
    </p:spTree>
    <p:extLst>
      <p:ext uri="{BB962C8B-B14F-4D97-AF65-F5344CB8AC3E}">
        <p14:creationId xmlns:p14="http://schemas.microsoft.com/office/powerpoint/2010/main" val="3863408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457200" y="1481328"/>
            <a:ext cx="8229600" cy="4525963"/>
          </a:xfrm>
          <a:prstGeom prst="rect">
            <a:avLst/>
          </a:prstGeom>
        </p:spPr>
        <p:txBody>
          <a:bodyPr/>
          <a:lstStyle/>
          <a:p>
            <a:r>
              <a:rPr lang="nl-NL" sz="2400" dirty="0"/>
              <a:t>Kind heeft zoveel stress dat ie vaak boven raampje functioneert</a:t>
            </a:r>
          </a:p>
          <a:p>
            <a:r>
              <a:rPr lang="nl-NL" sz="2400" dirty="0"/>
              <a:t>Overleven</a:t>
            </a:r>
          </a:p>
          <a:p>
            <a:r>
              <a:rPr lang="nl-NL" sz="2400" dirty="0"/>
              <a:t>Regulatie door de ouder nodig, echter door angst minder ingang</a:t>
            </a:r>
          </a:p>
          <a:p>
            <a:r>
              <a:rPr lang="nl-NL" sz="2400" dirty="0"/>
              <a:t>Praktisch minder kans voor reguleren door ouders</a:t>
            </a:r>
          </a:p>
          <a:p>
            <a:r>
              <a:rPr lang="nl-NL" sz="2400" dirty="0"/>
              <a:t>Regulatie van zichzelf beïnvloed </a:t>
            </a:r>
          </a:p>
        </p:txBody>
      </p:sp>
      <p:sp>
        <p:nvSpPr>
          <p:cNvPr id="3" name="Titel 2"/>
          <p:cNvSpPr>
            <a:spLocks noGrp="1"/>
          </p:cNvSpPr>
          <p:nvPr>
            <p:ph type="title"/>
          </p:nvPr>
        </p:nvSpPr>
        <p:spPr/>
        <p:txBody>
          <a:bodyPr/>
          <a:lstStyle/>
          <a:p>
            <a:r>
              <a:rPr lang="nl-NL" dirty="0"/>
              <a:t>Trauma en het kind</a:t>
            </a:r>
          </a:p>
        </p:txBody>
      </p:sp>
      <p:pic>
        <p:nvPicPr>
          <p:cNvPr id="1026" name="Picture 2" descr="Afbeeldingsresultaat voor kind en trauma">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4072" y="4797395"/>
            <a:ext cx="28575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210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457200" y="1481328"/>
            <a:ext cx="8229600" cy="4900000"/>
          </a:xfrm>
          <a:prstGeom prst="rect">
            <a:avLst/>
          </a:prstGeom>
        </p:spPr>
        <p:txBody>
          <a:bodyPr>
            <a:normAutofit/>
          </a:bodyPr>
          <a:lstStyle/>
          <a:p>
            <a:r>
              <a:rPr lang="nl-NL" sz="2000" dirty="0"/>
              <a:t>Praktisch minder kans voor reguleren</a:t>
            </a:r>
          </a:p>
          <a:p>
            <a:r>
              <a:rPr lang="nl-NL" sz="2000" dirty="0"/>
              <a:t>PTSS symptomen (2:5 ouders) Trauma niet per </a:t>
            </a:r>
            <a:r>
              <a:rPr lang="nl-NL" sz="2000" dirty="0" err="1"/>
              <a:t>def</a:t>
            </a:r>
            <a:r>
              <a:rPr lang="nl-NL" sz="2000" dirty="0"/>
              <a:t> PTSS</a:t>
            </a:r>
          </a:p>
          <a:p>
            <a:r>
              <a:rPr lang="nl-NL" sz="2000" dirty="0"/>
              <a:t>Zelfregulatie en daardoor van kind beïnvloed</a:t>
            </a:r>
          </a:p>
          <a:p>
            <a:r>
              <a:rPr lang="nl-NL" sz="2000" dirty="0"/>
              <a:t>Kind traumatrigger voor ouders, doet denken aan…. (en andersom)</a:t>
            </a:r>
          </a:p>
          <a:p>
            <a:r>
              <a:rPr lang="nl-NL" sz="2000" dirty="0"/>
              <a:t>Sensitieve responsiviteit beïnvloed (reactie ouders grootste voorspeller van PTSS bij kind, niet aard of frequentie van gebeurtenissen!)</a:t>
            </a:r>
          </a:p>
          <a:p>
            <a:r>
              <a:rPr lang="nl-NL" sz="2000" dirty="0"/>
              <a:t>Machteloosheid (hand die voedt… herinnering/ beelden met hechtingsfiguur)</a:t>
            </a:r>
          </a:p>
          <a:p>
            <a:r>
              <a:rPr lang="nl-NL" sz="2000" dirty="0"/>
              <a:t>Angst om te hechten</a:t>
            </a:r>
          </a:p>
          <a:p>
            <a:r>
              <a:rPr lang="nl-NL" sz="2000" dirty="0"/>
              <a:t>Over bezorgdheid</a:t>
            </a:r>
          </a:p>
          <a:p>
            <a:endParaRPr lang="nl-NL" dirty="0"/>
          </a:p>
          <a:p>
            <a:r>
              <a:rPr lang="nl-NL" sz="3800" dirty="0"/>
              <a:t>TRAUMADYNAMIEK</a:t>
            </a:r>
          </a:p>
          <a:p>
            <a:endParaRPr lang="nl-NL" dirty="0"/>
          </a:p>
        </p:txBody>
      </p:sp>
      <p:sp>
        <p:nvSpPr>
          <p:cNvPr id="3" name="Titel 2"/>
          <p:cNvSpPr>
            <a:spLocks noGrp="1"/>
          </p:cNvSpPr>
          <p:nvPr>
            <p:ph type="title"/>
          </p:nvPr>
        </p:nvSpPr>
        <p:spPr/>
        <p:txBody>
          <a:bodyPr/>
          <a:lstStyle/>
          <a:p>
            <a:r>
              <a:rPr lang="nl-NL" dirty="0"/>
              <a:t>Trauma en de ouders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144" y="4572000"/>
            <a:ext cx="2268908" cy="1398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9230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457200" y="1481328"/>
            <a:ext cx="8229600" cy="4525963"/>
          </a:xfrm>
          <a:prstGeom prst="rect">
            <a:avLst/>
          </a:prstGeom>
        </p:spPr>
        <p:txBody>
          <a:bodyPr>
            <a:normAutofit/>
          </a:bodyPr>
          <a:lstStyle/>
          <a:p>
            <a:pPr marL="0" indent="0">
              <a:buNone/>
            </a:pPr>
            <a:r>
              <a:rPr lang="nl-NL" sz="2500" dirty="0"/>
              <a:t>Problemen op het gebied van:</a:t>
            </a:r>
          </a:p>
          <a:p>
            <a:r>
              <a:rPr lang="nl-NL" sz="2400" dirty="0"/>
              <a:t>Lichamelijke regulatie (</a:t>
            </a:r>
            <a:r>
              <a:rPr lang="nl-NL" sz="2400" dirty="0" err="1"/>
              <a:t>slapen,dag</a:t>
            </a:r>
            <a:r>
              <a:rPr lang="nl-NL" sz="2400" dirty="0"/>
              <a:t>/</a:t>
            </a:r>
            <a:r>
              <a:rPr lang="nl-NL" sz="2400" dirty="0" err="1"/>
              <a:t>nachtritme,eten</a:t>
            </a:r>
            <a:r>
              <a:rPr lang="nl-NL" sz="2400" dirty="0"/>
              <a:t>)</a:t>
            </a:r>
          </a:p>
          <a:p>
            <a:r>
              <a:rPr lang="nl-NL" sz="2400" dirty="0"/>
              <a:t>Affectieve regulatie </a:t>
            </a:r>
            <a:r>
              <a:rPr lang="nl-NL" sz="2500" dirty="0"/>
              <a:t>(hyperalert, huilen, boos/ machteloos, niet te kalmeren, teruggetrokken)</a:t>
            </a:r>
          </a:p>
          <a:p>
            <a:pPr lvl="0">
              <a:buFont typeface="Arial" pitchFamily="34" charset="0"/>
              <a:buChar char="•"/>
            </a:pPr>
            <a:r>
              <a:rPr lang="nl-NL" sz="2500" dirty="0"/>
              <a:t>Vermogen tot hechten/aangaan van relaties (klampen)</a:t>
            </a:r>
          </a:p>
          <a:p>
            <a:pPr lvl="0">
              <a:buFont typeface="Arial" pitchFamily="34" charset="0"/>
              <a:buChar char="•"/>
            </a:pPr>
            <a:r>
              <a:rPr lang="nl-NL" sz="2500" dirty="0"/>
              <a:t>Ontwikkelingsproblemen/achterstand</a:t>
            </a:r>
          </a:p>
          <a:p>
            <a:pPr>
              <a:buFont typeface="Arial" pitchFamily="34" charset="0"/>
              <a:buChar char="•"/>
            </a:pPr>
            <a:r>
              <a:rPr lang="nl-NL" sz="2500" dirty="0"/>
              <a:t>Gedragsproblemen (druk, teruggetrokken)</a:t>
            </a:r>
            <a:r>
              <a:rPr lang="nl-NL" sz="2800" dirty="0"/>
              <a:t> </a:t>
            </a:r>
          </a:p>
          <a:p>
            <a:pPr marL="109728" indent="0">
              <a:buNone/>
            </a:pPr>
            <a:r>
              <a:rPr lang="nl-NL" sz="1900" dirty="0"/>
              <a:t>-&gt;PTSS symptomen</a:t>
            </a:r>
            <a:endParaRPr lang="nl-NL" sz="2500" dirty="0"/>
          </a:p>
          <a:p>
            <a:pPr lvl="0">
              <a:buFont typeface="Arial" pitchFamily="34" charset="0"/>
              <a:buChar char="•"/>
            </a:pPr>
            <a:r>
              <a:rPr lang="nl-NL" sz="2500" dirty="0"/>
              <a:t>Autonomie-ontwikkeling</a:t>
            </a:r>
          </a:p>
          <a:p>
            <a:pPr>
              <a:buNone/>
            </a:pPr>
            <a:r>
              <a:rPr lang="nl-NL" sz="2500" dirty="0"/>
              <a:t> </a:t>
            </a:r>
          </a:p>
          <a:p>
            <a:endParaRPr lang="nl-NL" sz="2500" dirty="0"/>
          </a:p>
        </p:txBody>
      </p:sp>
      <p:sp>
        <p:nvSpPr>
          <p:cNvPr id="2" name="Titel 1"/>
          <p:cNvSpPr>
            <a:spLocks noGrp="1"/>
          </p:cNvSpPr>
          <p:nvPr>
            <p:ph type="title"/>
          </p:nvPr>
        </p:nvSpPr>
        <p:spPr/>
        <p:txBody>
          <a:bodyPr>
            <a:normAutofit/>
          </a:bodyPr>
          <a:lstStyle/>
          <a:p>
            <a:br>
              <a:rPr lang="nl-NL" dirty="0"/>
            </a:br>
            <a:r>
              <a:rPr lang="nl-NL" sz="3100" dirty="0">
                <a:solidFill>
                  <a:schemeClr val="tx1"/>
                </a:solidFill>
                <a:latin typeface="+mn-lt"/>
                <a:ea typeface="+mn-ea"/>
                <a:cs typeface="+mn-cs"/>
              </a:rPr>
              <a:t>De invloed van (complex) medisch trauma kind:</a:t>
            </a:r>
            <a:endParaRPr lang="nl-NL" sz="3100" b="1" dirty="0">
              <a:latin typeface="Arial" pitchFamily="34" charset="0"/>
              <a:cs typeface="Arial" pitchFamily="34" charset="0"/>
            </a:endParaRPr>
          </a:p>
        </p:txBody>
      </p:sp>
    </p:spTree>
    <p:extLst>
      <p:ext uri="{BB962C8B-B14F-4D97-AF65-F5344CB8AC3E}">
        <p14:creationId xmlns:p14="http://schemas.microsoft.com/office/powerpoint/2010/main" val="41711923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1115616" y="1268759"/>
            <a:ext cx="6480720" cy="3672409"/>
          </a:xfrm>
          <a:prstGeom prst="rect">
            <a:avLst/>
          </a:prstGeom>
        </p:spPr>
      </p:pic>
    </p:spTree>
    <p:extLst>
      <p:ext uri="{BB962C8B-B14F-4D97-AF65-F5344CB8AC3E}">
        <p14:creationId xmlns:p14="http://schemas.microsoft.com/office/powerpoint/2010/main" val="3209283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457200" y="1481328"/>
            <a:ext cx="8229600" cy="4525963"/>
          </a:xfrm>
          <a:prstGeom prst="rect">
            <a:avLst/>
          </a:prstGeom>
        </p:spPr>
        <p:txBody>
          <a:bodyPr/>
          <a:lstStyle/>
          <a:p>
            <a:pPr marL="0" indent="0">
              <a:buNone/>
            </a:pPr>
            <a:r>
              <a:rPr lang="nl-NL" dirty="0"/>
              <a:t>Voorbeelden van gedrag?</a:t>
            </a:r>
          </a:p>
          <a:p>
            <a:pPr marL="0" indent="0">
              <a:buNone/>
            </a:pPr>
            <a:endParaRPr lang="nl-NL" dirty="0"/>
          </a:p>
          <a:p>
            <a:pPr marL="0" indent="0">
              <a:buNone/>
            </a:pPr>
            <a:endParaRPr lang="nl-NL" dirty="0"/>
          </a:p>
          <a:p>
            <a:pPr marL="0" indent="0">
              <a:buNone/>
            </a:pPr>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3717032"/>
            <a:ext cx="3035473" cy="1897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053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147819"/>
            <a:ext cx="324036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6826" y="2708920"/>
            <a:ext cx="3093286"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866329"/>
            <a:ext cx="4161802" cy="184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467544" y="404664"/>
            <a:ext cx="2516145" cy="461665"/>
          </a:xfrm>
          <a:prstGeom prst="rect">
            <a:avLst/>
          </a:prstGeom>
          <a:noFill/>
        </p:spPr>
        <p:txBody>
          <a:bodyPr wrap="square" rtlCol="0">
            <a:spAutoFit/>
          </a:bodyPr>
          <a:lstStyle/>
          <a:p>
            <a:r>
              <a:rPr lang="nl-NL" sz="2400" dirty="0"/>
              <a:t>Behandeling</a:t>
            </a:r>
          </a:p>
        </p:txBody>
      </p:sp>
    </p:spTree>
    <p:extLst>
      <p:ext uri="{BB962C8B-B14F-4D97-AF65-F5344CB8AC3E}">
        <p14:creationId xmlns:p14="http://schemas.microsoft.com/office/powerpoint/2010/main" val="3686907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457200" y="1481328"/>
            <a:ext cx="8229600" cy="4525963"/>
          </a:xfrm>
          <a:prstGeom prst="rect">
            <a:avLst/>
          </a:prstGeom>
        </p:spPr>
        <p:txBody>
          <a:bodyPr/>
          <a:lstStyle/>
          <a:p>
            <a:r>
              <a:rPr lang="nl-NL" sz="2400" dirty="0"/>
              <a:t>CGT/EMDR ouders</a:t>
            </a:r>
          </a:p>
          <a:p>
            <a:r>
              <a:rPr lang="nl-NL" sz="2400" dirty="0"/>
              <a:t>VHT interactie (sensitief responsief ouderschap)</a:t>
            </a:r>
          </a:p>
          <a:p>
            <a:r>
              <a:rPr lang="nl-NL" sz="2400" dirty="0"/>
              <a:t>EMDR preverbaal trauma</a:t>
            </a:r>
          </a:p>
          <a:p>
            <a:endParaRPr lang="nl-NL" sz="3200" dirty="0"/>
          </a:p>
        </p:txBody>
      </p:sp>
      <p:sp>
        <p:nvSpPr>
          <p:cNvPr id="3" name="Titel 2"/>
          <p:cNvSpPr>
            <a:spLocks noGrp="1"/>
          </p:cNvSpPr>
          <p:nvPr>
            <p:ph type="title"/>
          </p:nvPr>
        </p:nvSpPr>
        <p:spPr/>
        <p:txBody>
          <a:bodyPr/>
          <a:lstStyle/>
          <a:p>
            <a:r>
              <a:rPr lang="nl-NL" dirty="0"/>
              <a:t>Behandelingsmogelijkheden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920" y="3341406"/>
            <a:ext cx="3325916" cy="2008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1888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467544" y="1484784"/>
            <a:ext cx="8229600" cy="4525963"/>
          </a:xfrm>
          <a:prstGeom prst="rect">
            <a:avLst/>
          </a:prstGeom>
        </p:spPr>
        <p:txBody>
          <a:bodyPr>
            <a:normAutofit/>
          </a:bodyPr>
          <a:lstStyle/>
          <a:p>
            <a:pPr>
              <a:buNone/>
            </a:pPr>
            <a:r>
              <a:rPr lang="nl-NL" sz="2000" b="0" dirty="0">
                <a:latin typeface="Arial" pitchFamily="34" charset="0"/>
                <a:cs typeface="Arial" pitchFamily="34" charset="0"/>
              </a:rPr>
              <a:t>Verhalenmethode</a:t>
            </a:r>
          </a:p>
          <a:p>
            <a:pPr>
              <a:buNone/>
            </a:pPr>
            <a:r>
              <a:rPr lang="nl-NL" sz="2000" dirty="0">
                <a:latin typeface="Arial" pitchFamily="34" charset="0"/>
                <a:cs typeface="Arial" pitchFamily="34" charset="0"/>
              </a:rPr>
              <a:t>Exposure aan de traumatische herinneringen </a:t>
            </a:r>
          </a:p>
          <a:p>
            <a:pPr>
              <a:buNone/>
            </a:pPr>
            <a:r>
              <a:rPr lang="nl-NL" sz="2000" b="0" dirty="0">
                <a:latin typeface="Arial" pitchFamily="34" charset="0"/>
                <a:cs typeface="Arial" pitchFamily="34" charset="0"/>
              </a:rPr>
              <a:t>Link gedrag nu naar gebeurtenissen toen</a:t>
            </a:r>
          </a:p>
          <a:p>
            <a:pPr>
              <a:buNone/>
            </a:pPr>
            <a:r>
              <a:rPr lang="nl-NL" sz="2000" dirty="0">
                <a:latin typeface="Arial" pitchFamily="34" charset="0"/>
                <a:cs typeface="Arial" pitchFamily="34" charset="0"/>
              </a:rPr>
              <a:t>Herinneringen uitlokken (emotioneel/sensatie-overdracht en lichamelijk)</a:t>
            </a:r>
          </a:p>
          <a:p>
            <a:pPr>
              <a:buNone/>
            </a:pPr>
            <a:r>
              <a:rPr lang="nl-NL" sz="2000" dirty="0">
                <a:latin typeface="Arial" pitchFamily="34" charset="0"/>
                <a:cs typeface="Arial" pitchFamily="34" charset="0"/>
              </a:rPr>
              <a:t>Situaties en hechting (</a:t>
            </a:r>
            <a:r>
              <a:rPr lang="nl-NL" sz="2000" dirty="0" err="1">
                <a:latin typeface="Arial" pitchFamily="34" charset="0"/>
                <a:cs typeface="Arial" pitchFamily="34" charset="0"/>
              </a:rPr>
              <a:t>ontschuldigen</a:t>
            </a:r>
            <a:r>
              <a:rPr lang="nl-NL" sz="2000" dirty="0">
                <a:latin typeface="Arial" pitchFamily="34" charset="0"/>
                <a:cs typeface="Arial" pitchFamily="34" charset="0"/>
              </a:rPr>
              <a:t>)</a:t>
            </a:r>
          </a:p>
          <a:p>
            <a:pPr>
              <a:buNone/>
            </a:pPr>
            <a:r>
              <a:rPr lang="nl-NL" sz="2000" b="0" dirty="0">
                <a:latin typeface="Arial" pitchFamily="34" charset="0"/>
                <a:cs typeface="Arial" pitchFamily="34" charset="0"/>
              </a:rPr>
              <a:t>Positieve afsluiting (nu ben je veilig, het is over, je kan het aan)</a:t>
            </a:r>
          </a:p>
        </p:txBody>
      </p:sp>
      <p:sp>
        <p:nvSpPr>
          <p:cNvPr id="2" name="Titel 1"/>
          <p:cNvSpPr>
            <a:spLocks noGrp="1"/>
          </p:cNvSpPr>
          <p:nvPr>
            <p:ph type="title"/>
          </p:nvPr>
        </p:nvSpPr>
        <p:spPr/>
        <p:txBody>
          <a:bodyPr>
            <a:normAutofit/>
          </a:bodyPr>
          <a:lstStyle/>
          <a:p>
            <a:r>
              <a:rPr lang="nl-NL" sz="2500" dirty="0">
                <a:solidFill>
                  <a:schemeClr val="tx1"/>
                </a:solidFill>
                <a:latin typeface="+mn-lt"/>
                <a:ea typeface="+mn-ea"/>
                <a:cs typeface="+mn-cs"/>
              </a:rPr>
              <a:t>EMDR preverbaal trauma</a:t>
            </a:r>
          </a:p>
        </p:txBody>
      </p:sp>
      <p:pic>
        <p:nvPicPr>
          <p:cNvPr id="2050" name="Picture 2" descr="Afbeeldingsresultaat voor voorle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462" y="4425400"/>
            <a:ext cx="2619375" cy="1743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652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457200" y="1481328"/>
            <a:ext cx="8229600" cy="4525963"/>
          </a:xfrm>
          <a:prstGeom prst="rect">
            <a:avLst/>
          </a:prstGeom>
        </p:spPr>
        <p:txBody>
          <a:bodyPr>
            <a:normAutofit/>
          </a:bodyPr>
          <a:lstStyle/>
          <a:p>
            <a:r>
              <a:rPr lang="nl-NL" sz="2400" b="0" dirty="0">
                <a:latin typeface="Arial" panose="020B0604020202020204" pitchFamily="34" charset="0"/>
                <a:cs typeface="Arial" panose="020B0604020202020204" pitchFamily="34" charset="0"/>
              </a:rPr>
              <a:t>Nachtmerries verdwenen</a:t>
            </a:r>
          </a:p>
          <a:p>
            <a:r>
              <a:rPr lang="nl-NL" sz="2400" b="0" dirty="0">
                <a:latin typeface="Arial" panose="020B0604020202020204" pitchFamily="34" charset="0"/>
                <a:cs typeface="Arial" panose="020B0604020202020204" pitchFamily="34" charset="0"/>
              </a:rPr>
              <a:t>Doorslapen</a:t>
            </a:r>
          </a:p>
          <a:p>
            <a:r>
              <a:rPr lang="nl-NL" sz="2400" b="0" dirty="0">
                <a:latin typeface="Arial" panose="020B0604020202020204" pitchFamily="34" charset="0"/>
                <a:cs typeface="Arial" panose="020B0604020202020204" pitchFamily="34" charset="0"/>
              </a:rPr>
              <a:t>Emoties gereguleerd, beter te troosten (hechting?)</a:t>
            </a:r>
          </a:p>
          <a:p>
            <a:r>
              <a:rPr lang="nl-NL" sz="2400" b="0" dirty="0">
                <a:latin typeface="Arial" panose="020B0604020202020204" pitchFamily="34" charset="0"/>
                <a:cs typeface="Arial" panose="020B0604020202020204" pitchFamily="34" charset="0"/>
              </a:rPr>
              <a:t>Drukte minder</a:t>
            </a:r>
          </a:p>
          <a:p>
            <a:r>
              <a:rPr lang="nl-NL" sz="2400" b="0" dirty="0">
                <a:latin typeface="Arial" panose="020B0604020202020204" pitchFamily="34" charset="0"/>
                <a:cs typeface="Arial" panose="020B0604020202020204" pitchFamily="34" charset="0"/>
              </a:rPr>
              <a:t>Niet meer panisch ziekenhuis</a:t>
            </a:r>
          </a:p>
          <a:p>
            <a:r>
              <a:rPr lang="nl-NL" sz="2400" b="0" dirty="0">
                <a:latin typeface="Arial" panose="020B0604020202020204" pitchFamily="34" charset="0"/>
                <a:cs typeface="Arial" panose="020B0604020202020204" pitchFamily="34" charset="0"/>
              </a:rPr>
              <a:t>Blijft pittig mannetje </a:t>
            </a:r>
            <a:r>
              <a:rPr lang="nl-NL" sz="2400" b="0" dirty="0">
                <a:latin typeface="Arial" panose="020B0604020202020204" pitchFamily="34" charset="0"/>
                <a:cs typeface="Arial" panose="020B0604020202020204" pitchFamily="34" charset="0"/>
                <a:sym typeface="Wingdings" panose="05000000000000000000" pitchFamily="2" charset="2"/>
              </a:rPr>
              <a:t></a:t>
            </a:r>
            <a:endParaRPr lang="nl-NL" sz="2400" b="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nl-NL" sz="2400" b="1" dirty="0">
                <a:latin typeface="Arial" pitchFamily="34" charset="0"/>
                <a:cs typeface="Arial" pitchFamily="34" charset="0"/>
              </a:rPr>
              <a:t>Nico</a:t>
            </a:r>
          </a:p>
        </p:txBody>
      </p:sp>
    </p:spTree>
    <p:extLst>
      <p:ext uri="{BB962C8B-B14F-4D97-AF65-F5344CB8AC3E}">
        <p14:creationId xmlns:p14="http://schemas.microsoft.com/office/powerpoint/2010/main" val="2750064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4294967295"/>
          </p:nvPr>
        </p:nvSpPr>
        <p:spPr>
          <a:xfrm>
            <a:off x="457200" y="1481328"/>
            <a:ext cx="8229600" cy="4525963"/>
          </a:xfrm>
          <a:prstGeom prst="rect">
            <a:avLst/>
          </a:prstGeom>
        </p:spPr>
        <p:txBody>
          <a:bodyPr>
            <a:noAutofit/>
          </a:bodyPr>
          <a:lstStyle/>
          <a:p>
            <a:r>
              <a:rPr lang="nl-NL" sz="2400" b="0" dirty="0">
                <a:latin typeface="Arial" panose="020B0604020202020204" pitchFamily="34" charset="0"/>
                <a:cs typeface="Arial" panose="020B0604020202020204" pitchFamily="34" charset="0"/>
              </a:rPr>
              <a:t>Heel druk</a:t>
            </a:r>
          </a:p>
          <a:p>
            <a:r>
              <a:rPr lang="nl-NL" sz="2400" b="0" dirty="0">
                <a:latin typeface="Arial" panose="020B0604020202020204" pitchFamily="34" charset="0"/>
                <a:cs typeface="Arial" panose="020B0604020202020204" pitchFamily="34" charset="0"/>
              </a:rPr>
              <a:t>Concentratieproblemen</a:t>
            </a:r>
          </a:p>
          <a:p>
            <a:r>
              <a:rPr lang="nl-NL" sz="2400" b="0" dirty="0">
                <a:latin typeface="Arial" panose="020B0604020202020204" pitchFamily="34" charset="0"/>
                <a:cs typeface="Arial" panose="020B0604020202020204" pitchFamily="34" charset="0"/>
              </a:rPr>
              <a:t>Emotieregulatie-problemen: heel boos, verdrietig, ontroostbaar</a:t>
            </a:r>
          </a:p>
          <a:p>
            <a:r>
              <a:rPr lang="nl-NL" sz="2400" b="0" dirty="0">
                <a:latin typeface="Arial" panose="020B0604020202020204" pitchFamily="34" charset="0"/>
                <a:cs typeface="Arial" panose="020B0604020202020204" pitchFamily="34" charset="0"/>
              </a:rPr>
              <a:t>Nachtmerries: niet bereikbaar, pijn in voetje</a:t>
            </a:r>
          </a:p>
          <a:p>
            <a:r>
              <a:rPr lang="nl-NL" sz="2400" dirty="0">
                <a:latin typeface="Arial" panose="020B0604020202020204" pitchFamily="34" charset="0"/>
                <a:cs typeface="Arial" panose="020B0604020202020204" pitchFamily="34" charset="0"/>
              </a:rPr>
              <a:t>Jong gedrag</a:t>
            </a:r>
          </a:p>
          <a:p>
            <a:r>
              <a:rPr lang="nl-NL" sz="2400" dirty="0">
                <a:latin typeface="Arial" panose="020B0604020202020204" pitchFamily="34" charset="0"/>
                <a:cs typeface="Arial" panose="020B0604020202020204" pitchFamily="34" charset="0"/>
              </a:rPr>
              <a:t>Claimend</a:t>
            </a:r>
            <a:endParaRPr lang="nl-NL" sz="2400" b="0" dirty="0">
              <a:latin typeface="Arial" panose="020B0604020202020204" pitchFamily="34" charset="0"/>
              <a:cs typeface="Arial" panose="020B0604020202020204" pitchFamily="34" charset="0"/>
            </a:endParaRPr>
          </a:p>
          <a:p>
            <a:r>
              <a:rPr lang="nl-NL" sz="2400" b="0" dirty="0">
                <a:latin typeface="Arial" panose="020B0604020202020204" pitchFamily="34" charset="0"/>
                <a:cs typeface="Arial" panose="020B0604020202020204" pitchFamily="34" charset="0"/>
              </a:rPr>
              <a:t>Baas spelen</a:t>
            </a:r>
          </a:p>
          <a:p>
            <a:r>
              <a:rPr lang="nl-NL" sz="2400" b="0" dirty="0">
                <a:latin typeface="Arial" panose="020B0604020202020204" pitchFamily="34" charset="0"/>
                <a:cs typeface="Arial" panose="020B0604020202020204" pitchFamily="34" charset="0"/>
              </a:rPr>
              <a:t>Moeilijk ouders volgen</a:t>
            </a:r>
          </a:p>
          <a:p>
            <a:r>
              <a:rPr lang="nl-NL" sz="2400" dirty="0">
                <a:latin typeface="Arial" panose="020B0604020202020204" pitchFamily="34" charset="0"/>
                <a:cs typeface="Arial" panose="020B0604020202020204" pitchFamily="34" charset="0"/>
              </a:rPr>
              <a:t>Angst dokter bezoek </a:t>
            </a:r>
            <a:endParaRPr lang="nl-NL" sz="2400" b="0" dirty="0">
              <a:latin typeface="Arial" panose="020B0604020202020204" pitchFamily="34" charset="0"/>
              <a:cs typeface="Arial" panose="020B0604020202020204" pitchFamily="34" charset="0"/>
            </a:endParaRPr>
          </a:p>
        </p:txBody>
      </p:sp>
      <p:sp>
        <p:nvSpPr>
          <p:cNvPr id="2" name="Titel 1"/>
          <p:cNvSpPr>
            <a:spLocks noGrp="1"/>
          </p:cNvSpPr>
          <p:nvPr>
            <p:ph type="title"/>
          </p:nvPr>
        </p:nvSpPr>
        <p:spPr/>
        <p:txBody>
          <a:bodyPr/>
          <a:lstStyle/>
          <a:p>
            <a:r>
              <a:rPr lang="nl-NL" sz="2800" b="1" dirty="0">
                <a:latin typeface="Arial" pitchFamily="34" charset="0"/>
                <a:cs typeface="Arial" pitchFamily="34" charset="0"/>
              </a:rPr>
              <a:t>Nico</a:t>
            </a:r>
          </a:p>
        </p:txBody>
      </p:sp>
    </p:spTree>
    <p:extLst>
      <p:ext uri="{BB962C8B-B14F-4D97-AF65-F5344CB8AC3E}">
        <p14:creationId xmlns:p14="http://schemas.microsoft.com/office/powerpoint/2010/main" val="4252819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77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534112" y="1481328"/>
            <a:ext cx="8229600" cy="4525963"/>
          </a:xfrm>
          <a:prstGeom prst="rect">
            <a:avLst/>
          </a:prstGeom>
        </p:spPr>
        <p:txBody>
          <a:bodyPr>
            <a:normAutofit/>
          </a:bodyPr>
          <a:lstStyle/>
          <a:p>
            <a:r>
              <a:rPr lang="nl-NL" sz="2000" dirty="0"/>
              <a:t>PTSS bij kinderen jonger dan 6 (DSM V)</a:t>
            </a:r>
          </a:p>
          <a:p>
            <a:r>
              <a:rPr lang="nl-NL" sz="2000" dirty="0"/>
              <a:t>Blootstelling aan feitelijke/dreigende dood, ernstige verwonding of seksueel geweld</a:t>
            </a:r>
          </a:p>
          <a:p>
            <a:r>
              <a:rPr lang="nl-NL" sz="2000" dirty="0" err="1"/>
              <a:t>Intrusieve</a:t>
            </a:r>
            <a:r>
              <a:rPr lang="nl-NL" sz="2000" dirty="0"/>
              <a:t> herinneringen (naspelen/hoeven niet pijnlijk te lijken/dromen/geen besef nu/</a:t>
            </a:r>
            <a:r>
              <a:rPr lang="nl-NL" sz="2000" dirty="0" err="1"/>
              <a:t>lijdensdruk</a:t>
            </a:r>
            <a:r>
              <a:rPr lang="nl-NL" sz="2000" dirty="0"/>
              <a:t> bij traumatriggers intern/extern)</a:t>
            </a:r>
          </a:p>
          <a:p>
            <a:r>
              <a:rPr lang="nl-NL" sz="2000" dirty="0"/>
              <a:t>Vermijding van prikkels en negatieve verandering in cognities en stemming (plaatsen/fysiek/verdriet/angst/verwarring/terugtrekken)</a:t>
            </a:r>
          </a:p>
          <a:p>
            <a:r>
              <a:rPr lang="nl-NL" sz="2000" dirty="0"/>
              <a:t>Verandering in </a:t>
            </a:r>
            <a:r>
              <a:rPr lang="nl-NL" sz="2000" dirty="0" err="1"/>
              <a:t>arousal</a:t>
            </a:r>
            <a:r>
              <a:rPr lang="nl-NL" sz="2000" dirty="0"/>
              <a:t> en reactiviteit (prikkelbaar, woede, schrik, onrustige slaap)</a:t>
            </a:r>
          </a:p>
          <a:p>
            <a:r>
              <a:rPr lang="nl-NL" sz="2000" dirty="0"/>
              <a:t>&gt; 1 maand</a:t>
            </a:r>
          </a:p>
          <a:p>
            <a:endParaRPr lang="nl-NL" sz="2000" dirty="0"/>
          </a:p>
          <a:p>
            <a:endParaRPr lang="nl-NL" dirty="0"/>
          </a:p>
          <a:p>
            <a:endParaRPr lang="nl-NL" dirty="0"/>
          </a:p>
          <a:p>
            <a:endParaRPr lang="nl-NL" dirty="0"/>
          </a:p>
          <a:p>
            <a:endParaRPr lang="nl-NL" dirty="0"/>
          </a:p>
          <a:p>
            <a:endParaRPr lang="nl-NL" dirty="0"/>
          </a:p>
          <a:p>
            <a:endParaRPr lang="nl-NL" dirty="0"/>
          </a:p>
        </p:txBody>
      </p:sp>
      <p:sp>
        <p:nvSpPr>
          <p:cNvPr id="3" name="Titel 2"/>
          <p:cNvSpPr>
            <a:spLocks noGrp="1"/>
          </p:cNvSpPr>
          <p:nvPr>
            <p:ph type="title"/>
          </p:nvPr>
        </p:nvSpPr>
        <p:spPr/>
        <p:txBody>
          <a:bodyPr>
            <a:normAutofit/>
          </a:bodyPr>
          <a:lstStyle/>
          <a:p>
            <a:pPr algn="ctr"/>
            <a:r>
              <a:rPr lang="nl-NL" dirty="0"/>
              <a:t>PTSS (Post Traumatische Stress Stoornis) DSM V</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3151" y="4794192"/>
            <a:ext cx="1921453" cy="1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2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467544" y="1418656"/>
            <a:ext cx="8229600" cy="4525963"/>
          </a:xfrm>
          <a:prstGeom prst="rect">
            <a:avLst/>
          </a:prstGeom>
        </p:spPr>
        <p:txBody>
          <a:bodyPr/>
          <a:lstStyle/>
          <a:p>
            <a:endParaRPr lang="nl-NL" dirty="0"/>
          </a:p>
          <a:p>
            <a:r>
              <a:rPr lang="nl-NL" sz="2400" dirty="0"/>
              <a:t>Type 1: Min of meer eenmalige traumatisering (brandwond, ongeluk, oorpijn)</a:t>
            </a:r>
          </a:p>
          <a:p>
            <a:r>
              <a:rPr lang="nl-NL" sz="2400" dirty="0"/>
              <a:t>Type 2: Complex trauma: Meervoudige/ chronische traumatisering, langdurige ziekenhuisopnames en ingrepen/verwaarlozing</a:t>
            </a:r>
          </a:p>
          <a:p>
            <a:r>
              <a:rPr lang="nl-NL" sz="2400" dirty="0"/>
              <a:t>1:7 kinderen na intensieve behandeling in het ziekenhuis, onderzoek AMC</a:t>
            </a:r>
          </a:p>
          <a:p>
            <a:endParaRPr lang="nl-NL" sz="3200" dirty="0"/>
          </a:p>
          <a:p>
            <a:endParaRPr lang="nl-NL" sz="2400" dirty="0"/>
          </a:p>
          <a:p>
            <a:endParaRPr lang="nl-NL" sz="2400" dirty="0"/>
          </a:p>
          <a:p>
            <a:endParaRPr lang="nl-NL" dirty="0"/>
          </a:p>
          <a:p>
            <a:endParaRPr lang="nl-NL" dirty="0"/>
          </a:p>
          <a:p>
            <a:endParaRPr lang="nl-NL" dirty="0"/>
          </a:p>
          <a:p>
            <a:pPr marL="0" indent="0">
              <a:buNone/>
            </a:pPr>
            <a:endParaRPr lang="nl-NL" dirty="0"/>
          </a:p>
          <a:p>
            <a:endParaRPr lang="nl-NL" dirty="0"/>
          </a:p>
        </p:txBody>
      </p:sp>
      <p:sp>
        <p:nvSpPr>
          <p:cNvPr id="3" name="Titel 2"/>
          <p:cNvSpPr>
            <a:spLocks noGrp="1"/>
          </p:cNvSpPr>
          <p:nvPr>
            <p:ph type="title"/>
          </p:nvPr>
        </p:nvSpPr>
        <p:spPr/>
        <p:txBody>
          <a:bodyPr/>
          <a:lstStyle/>
          <a:p>
            <a:pPr algn="ctr"/>
            <a:r>
              <a:rPr lang="nl-NL" dirty="0"/>
              <a:t>Twee typen trauma</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9488" y="4298534"/>
            <a:ext cx="2194843" cy="155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422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orgnet.org\dfs\treant\UserData_K-Z\ka.heller\Documents\W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8808"/>
            <a:ext cx="9144000" cy="5667071"/>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683568" y="260648"/>
            <a:ext cx="4490332" cy="523220"/>
          </a:xfrm>
          <a:prstGeom prst="rect">
            <a:avLst/>
          </a:prstGeom>
          <a:noFill/>
        </p:spPr>
        <p:txBody>
          <a:bodyPr wrap="none" rtlCol="0">
            <a:spAutoFit/>
          </a:bodyPr>
          <a:lstStyle/>
          <a:p>
            <a:r>
              <a:rPr lang="nl-NL" sz="2800" dirty="0"/>
              <a:t>WINDOW OF TOLERANCE</a:t>
            </a:r>
          </a:p>
        </p:txBody>
      </p:sp>
    </p:spTree>
    <p:extLst>
      <p:ext uri="{BB962C8B-B14F-4D97-AF65-F5344CB8AC3E}">
        <p14:creationId xmlns:p14="http://schemas.microsoft.com/office/powerpoint/2010/main" val="3475738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993549" y="1275389"/>
            <a:ext cx="6918810" cy="4313851"/>
          </a:xfrm>
          <a:prstGeom prst="rect">
            <a:avLst/>
          </a:prstGeom>
          <a:noFill/>
          <a:ln w="9525">
            <a:noFill/>
            <a:miter lim="800000"/>
            <a:headEnd/>
            <a:tailEnd/>
          </a:ln>
          <a:effectLst/>
        </p:spPr>
      </p:pic>
      <p:sp>
        <p:nvSpPr>
          <p:cNvPr id="6" name="Tekstvak 5"/>
          <p:cNvSpPr txBox="1"/>
          <p:nvPr/>
        </p:nvSpPr>
        <p:spPr>
          <a:xfrm>
            <a:off x="654336" y="752168"/>
            <a:ext cx="5082786" cy="523220"/>
          </a:xfrm>
          <a:prstGeom prst="rect">
            <a:avLst/>
          </a:prstGeom>
          <a:noFill/>
        </p:spPr>
        <p:txBody>
          <a:bodyPr wrap="square" rtlCol="0">
            <a:spAutoFit/>
          </a:bodyPr>
          <a:lstStyle/>
          <a:p>
            <a:pPr algn="ctr"/>
            <a:r>
              <a:rPr lang="nl-NL" sz="2800" dirty="0">
                <a:solidFill>
                  <a:srgbClr val="D6005A"/>
                </a:solidFill>
              </a:rPr>
              <a:t>CIRKEL VAN VEILIGHEID</a:t>
            </a:r>
          </a:p>
        </p:txBody>
      </p:sp>
    </p:spTree>
    <p:extLst>
      <p:ext uri="{BB962C8B-B14F-4D97-AF65-F5344CB8AC3E}">
        <p14:creationId xmlns:p14="http://schemas.microsoft.com/office/powerpoint/2010/main" val="249169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4294967295"/>
          </p:nvPr>
        </p:nvSpPr>
        <p:spPr>
          <a:xfrm>
            <a:off x="457200" y="1481328"/>
            <a:ext cx="8229600" cy="4525963"/>
          </a:xfrm>
          <a:prstGeom prst="rect">
            <a:avLst/>
          </a:prstGeom>
        </p:spPr>
        <p:txBody>
          <a:bodyPr/>
          <a:lstStyle/>
          <a:p>
            <a:r>
              <a:rPr lang="nl-NL" sz="2400" dirty="0"/>
              <a:t>Relationeel</a:t>
            </a:r>
          </a:p>
          <a:p>
            <a:r>
              <a:rPr lang="nl-NL" sz="2400" dirty="0"/>
              <a:t>Door ouder en kind samen vormgegeven</a:t>
            </a:r>
          </a:p>
          <a:p>
            <a:r>
              <a:rPr lang="nl-NL" sz="2400" dirty="0"/>
              <a:t>Vanaf geboorte interacties</a:t>
            </a:r>
          </a:p>
          <a:p>
            <a:r>
              <a:rPr lang="nl-NL" sz="2400" dirty="0"/>
              <a:t>Kern: regulatie</a:t>
            </a:r>
          </a:p>
          <a:p>
            <a:pPr lvl="1"/>
            <a:r>
              <a:rPr lang="nl-NL" sz="2400" dirty="0"/>
              <a:t>Lichamelijke regulatie (eten/verzadigd, dag-nachtritme)</a:t>
            </a:r>
          </a:p>
          <a:p>
            <a:pPr lvl="1"/>
            <a:r>
              <a:rPr lang="nl-NL" sz="2400" dirty="0"/>
              <a:t>Affectieve regulatie (troosten/plezier)</a:t>
            </a:r>
          </a:p>
        </p:txBody>
      </p:sp>
      <p:sp>
        <p:nvSpPr>
          <p:cNvPr id="3" name="Titel 2"/>
          <p:cNvSpPr>
            <a:spLocks noGrp="1"/>
          </p:cNvSpPr>
          <p:nvPr>
            <p:ph type="title"/>
          </p:nvPr>
        </p:nvSpPr>
        <p:spPr/>
        <p:txBody>
          <a:bodyPr/>
          <a:lstStyle/>
          <a:p>
            <a:r>
              <a:rPr lang="nl-NL" dirty="0"/>
              <a:t>Hechting</a:t>
            </a:r>
          </a:p>
        </p:txBody>
      </p:sp>
      <p:pic>
        <p:nvPicPr>
          <p:cNvPr id="4098" name="Picture 2" descr="Afbeeldingsresultaat voor hechting ouder kind">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0648" y="274638"/>
            <a:ext cx="2293395" cy="1579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829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84784"/>
            <a:ext cx="446449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8453216"/>
      </p:ext>
    </p:extLst>
  </p:cSld>
  <p:clrMapOvr>
    <a:masterClrMapping/>
  </p:clrMapOvr>
</p:sld>
</file>

<file path=ppt/theme/theme1.xml><?xml version="1.0" encoding="utf-8"?>
<a:theme xmlns:a="http://schemas.openxmlformats.org/drawingml/2006/main" name="205_0009_Treant_sjabloon_mozaie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600" b="1" i="0">
            <a:solidFill>
              <a:srgbClr val="00899B"/>
            </a:solidFill>
            <a:latin typeface="Arial"/>
          </a:defRPr>
        </a:defPPr>
      </a:lstStyle>
    </a:tx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205_0009_Treant_sjabloon_mozaiek</Template>
  <TotalTime>7691</TotalTime>
  <Words>566</Words>
  <Application>Microsoft Macintosh PowerPoint</Application>
  <PresentationFormat>Diavoorstelling (4:3)</PresentationFormat>
  <Paragraphs>119</Paragraphs>
  <Slides>18</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Lucida Sans Unicode</vt:lpstr>
      <vt:lpstr>205_0009_Treant_sjabloon_mozaiek</vt:lpstr>
      <vt:lpstr>Medisch trauma bij jonge  kinderen</vt:lpstr>
      <vt:lpstr>Nico</vt:lpstr>
      <vt:lpstr>PowerPoint-presentatie</vt:lpstr>
      <vt:lpstr>PTSS (Post Traumatische Stress Stoornis) DSM V</vt:lpstr>
      <vt:lpstr>Twee typen trauma</vt:lpstr>
      <vt:lpstr>PowerPoint-presentatie</vt:lpstr>
      <vt:lpstr>PowerPoint-presentatie</vt:lpstr>
      <vt:lpstr>Hechting</vt:lpstr>
      <vt:lpstr>PowerPoint-presentatie</vt:lpstr>
      <vt:lpstr>Trauma en het kind</vt:lpstr>
      <vt:lpstr>Trauma en de ouders</vt:lpstr>
      <vt:lpstr> De invloed van (complex) medisch trauma kind:</vt:lpstr>
      <vt:lpstr>PowerPoint-presentatie</vt:lpstr>
      <vt:lpstr>PowerPoint-presentatie</vt:lpstr>
      <vt:lpstr>PowerPoint-presentatie</vt:lpstr>
      <vt:lpstr>Behandelingsmogelijkheden</vt:lpstr>
      <vt:lpstr>EMDR preverbaal trauma</vt:lpstr>
      <vt:lpstr>Nico</vt:lpstr>
    </vt:vector>
  </TitlesOfParts>
  <Company>Zorgnet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Medisch trauma bij jonge  kinderen</dc:title>
  <dc:creator>Heller, A.K. ( Karin )</dc:creator>
  <cp:lastModifiedBy>Michel van Vliet</cp:lastModifiedBy>
  <cp:revision>9</cp:revision>
  <dcterms:created xsi:type="dcterms:W3CDTF">2019-10-15T11:11:36Z</dcterms:created>
  <dcterms:modified xsi:type="dcterms:W3CDTF">2019-10-22T18:19:51Z</dcterms:modified>
</cp:coreProperties>
</file>